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68"/>
  </p:notesMasterIdLst>
  <p:sldIdLst>
    <p:sldId id="816" r:id="rId2"/>
    <p:sldId id="743" r:id="rId3"/>
    <p:sldId id="739" r:id="rId4"/>
    <p:sldId id="783" r:id="rId5"/>
    <p:sldId id="817" r:id="rId6"/>
    <p:sldId id="818" r:id="rId7"/>
    <p:sldId id="819" r:id="rId8"/>
    <p:sldId id="820" r:id="rId9"/>
    <p:sldId id="821" r:id="rId10"/>
    <p:sldId id="822" r:id="rId11"/>
    <p:sldId id="823" r:id="rId12"/>
    <p:sldId id="824" r:id="rId13"/>
    <p:sldId id="825" r:id="rId14"/>
    <p:sldId id="826" r:id="rId15"/>
    <p:sldId id="827" r:id="rId16"/>
    <p:sldId id="828" r:id="rId17"/>
    <p:sldId id="829" r:id="rId18"/>
    <p:sldId id="830" r:id="rId19"/>
    <p:sldId id="832" r:id="rId20"/>
    <p:sldId id="831" r:id="rId21"/>
    <p:sldId id="833" r:id="rId22"/>
    <p:sldId id="834" r:id="rId23"/>
    <p:sldId id="835" r:id="rId24"/>
    <p:sldId id="836" r:id="rId25"/>
    <p:sldId id="837" r:id="rId26"/>
    <p:sldId id="838" r:id="rId27"/>
    <p:sldId id="839" r:id="rId28"/>
    <p:sldId id="840" r:id="rId29"/>
    <p:sldId id="854" r:id="rId30"/>
    <p:sldId id="841" r:id="rId31"/>
    <p:sldId id="842" r:id="rId32"/>
    <p:sldId id="844" r:id="rId33"/>
    <p:sldId id="845" r:id="rId34"/>
    <p:sldId id="846" r:id="rId35"/>
    <p:sldId id="847" r:id="rId36"/>
    <p:sldId id="849" r:id="rId37"/>
    <p:sldId id="843" r:id="rId38"/>
    <p:sldId id="848" r:id="rId39"/>
    <p:sldId id="850" r:id="rId40"/>
    <p:sldId id="851" r:id="rId41"/>
    <p:sldId id="852" r:id="rId42"/>
    <p:sldId id="853" r:id="rId43"/>
    <p:sldId id="855" r:id="rId44"/>
    <p:sldId id="856" r:id="rId45"/>
    <p:sldId id="857" r:id="rId46"/>
    <p:sldId id="858" r:id="rId47"/>
    <p:sldId id="859" r:id="rId48"/>
    <p:sldId id="860" r:id="rId49"/>
    <p:sldId id="861" r:id="rId50"/>
    <p:sldId id="862" r:id="rId51"/>
    <p:sldId id="863" r:id="rId52"/>
    <p:sldId id="864" r:id="rId53"/>
    <p:sldId id="865" r:id="rId54"/>
    <p:sldId id="866" r:id="rId55"/>
    <p:sldId id="867" r:id="rId56"/>
    <p:sldId id="868" r:id="rId57"/>
    <p:sldId id="871" r:id="rId58"/>
    <p:sldId id="870" r:id="rId59"/>
    <p:sldId id="869" r:id="rId60"/>
    <p:sldId id="872" r:id="rId61"/>
    <p:sldId id="873" r:id="rId62"/>
    <p:sldId id="874" r:id="rId63"/>
    <p:sldId id="875" r:id="rId64"/>
    <p:sldId id="876" r:id="rId65"/>
    <p:sldId id="877" r:id="rId66"/>
    <p:sldId id="813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66FF"/>
    <a:srgbClr val="FFFFCC"/>
    <a:srgbClr val="0066CC"/>
    <a:srgbClr val="00B050"/>
    <a:srgbClr val="CC0000"/>
    <a:srgbClr val="A50021"/>
    <a:srgbClr val="0099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517" autoAdjust="0"/>
  </p:normalViewPr>
  <p:slideViewPr>
    <p:cSldViewPr snapToGrid="0">
      <p:cViewPr varScale="1">
        <p:scale>
          <a:sx n="40" d="100"/>
          <a:sy n="40" d="100"/>
        </p:scale>
        <p:origin x="63" y="1137"/>
      </p:cViewPr>
      <p:guideLst>
        <p:guide orient="horz" pos="221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5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E71060-7622-4D5E-B111-19C16964DD86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60" y="0"/>
            <a:ext cx="12192120" cy="648000"/>
          </a:xfrm>
          <a:prstGeom prst="rect">
            <a:avLst/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073150" cy="92075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1012557" y="-17539"/>
            <a:ext cx="879884" cy="666896"/>
            <a:chOff x="7402514" y="1243490"/>
            <a:chExt cx="1693862" cy="1283840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02514" y="1243490"/>
              <a:ext cx="806601" cy="83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81343" y="1361119"/>
              <a:ext cx="286343" cy="296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775752" y="1679727"/>
              <a:ext cx="287016" cy="291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824148" y="2109242"/>
              <a:ext cx="272228" cy="267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522345" y="2250397"/>
              <a:ext cx="276933" cy="276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470991"/>
            <a:ext cx="10515600" cy="4705972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100000"/>
              </a:lnSpc>
              <a:spcBef>
                <a:spcPts val="3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u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l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alphaModFix amt="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8932" y="4461"/>
            <a:ext cx="10515600" cy="992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5584" cy="166832"/>
          </a:xfrm>
          <a:prstGeom prst="rect">
            <a:avLst/>
          </a:prstGeom>
          <a:gradFill flip="none" rotWithShape="1">
            <a:gsLst>
              <a:gs pos="0">
                <a:srgbClr val="0066CC">
                  <a:shade val="30000"/>
                  <a:satMod val="115000"/>
                </a:srgbClr>
              </a:gs>
              <a:gs pos="50000">
                <a:srgbClr val="0066CC">
                  <a:shade val="67500"/>
                  <a:satMod val="115000"/>
                </a:srgbClr>
              </a:gs>
              <a:gs pos="100000">
                <a:srgbClr val="0066CC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702733" y="996950"/>
            <a:ext cx="11489267" cy="166832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1" hangingPunct="1"/>
            <a:endParaRPr lang="zh-CN" altLang="en-US" sz="240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22873" y="955784"/>
            <a:ext cx="34176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CC6AFE6F-DA54-4337-ADC7-9B4643189B01}" type="slidenum">
              <a:rPr lang="en-US" altLang="zh-CN" sz="10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0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01399" y="4460"/>
            <a:ext cx="980661" cy="9806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021计算方法总结PP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050" y="4445"/>
            <a:ext cx="12280900" cy="6829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19430"/>
            <a:ext cx="11506200" cy="53949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00505" y="4491355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这个方法可以应对含导数的插值问题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2020</a:t>
            </a:r>
            <a:r>
              <a:rPr lang="zh-CN" altLang="en-US" sz="3600"/>
              <a:t>秋第一题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" y="1186180"/>
            <a:ext cx="10594340" cy="5090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27674"/>
          <a:stretch>
            <a:fillRect/>
          </a:stretch>
        </p:blipFill>
        <p:spPr>
          <a:xfrm>
            <a:off x="6161405" y="2343785"/>
            <a:ext cx="5556250" cy="39325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0035" y="2717800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/>
              <a:t>二：求积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" y="1181100"/>
            <a:ext cx="1183386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" y="2032635"/>
            <a:ext cx="6379210" cy="1428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35" y="2032635"/>
            <a:ext cx="5711190" cy="1429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161290"/>
            <a:ext cx="7498080" cy="1234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" y="3462020"/>
            <a:ext cx="6402705" cy="1456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510" y="3461385"/>
            <a:ext cx="5628005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3225" y="354330"/>
            <a:ext cx="60083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复化梯形求积公式和复化</a:t>
            </a:r>
            <a:r>
              <a:rPr lang="en-US" altLang="zh-CN" sz="2800"/>
              <a:t>simpson</a:t>
            </a:r>
            <a:r>
              <a:rPr lang="zh-CN" altLang="en-US" sz="2800"/>
              <a:t>公式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" y="1326515"/>
            <a:ext cx="7787640" cy="1036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" y="2176780"/>
            <a:ext cx="6324600" cy="1211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1335" y="3596640"/>
            <a:ext cx="2016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例：</a:t>
            </a:r>
            <a:r>
              <a:rPr lang="en-US" altLang="zh-CN"/>
              <a:t>2016</a:t>
            </a:r>
            <a:r>
              <a:rPr lang="zh-CN" altLang="en-US"/>
              <a:t>春第四题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0" y="2910205"/>
            <a:ext cx="6786245" cy="38284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3225" y="354330"/>
            <a:ext cx="21088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Gauss</a:t>
            </a:r>
            <a:r>
              <a:rPr lang="zh-CN" altLang="en-US" sz="2800"/>
              <a:t>求积法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964565"/>
            <a:ext cx="9116695" cy="4147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065" y="4781550"/>
            <a:ext cx="1133030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求一般形式的系数，先看有几个系数，若有</a:t>
            </a:r>
            <a:r>
              <a:rPr lang="en-US" altLang="zh-CN" sz="3200"/>
              <a:t>n</a:t>
            </a:r>
            <a:r>
              <a:rPr lang="zh-CN" altLang="en-US" sz="3200"/>
              <a:t>个参数（系数和点），则把</a:t>
            </a:r>
            <a:r>
              <a:rPr lang="en-US" altLang="zh-CN" sz="3200"/>
              <a:t>f</a:t>
            </a:r>
            <a:r>
              <a:rPr lang="zh-CN" altLang="en-US" sz="3200"/>
              <a:t>（</a:t>
            </a:r>
            <a:r>
              <a:rPr lang="en-US" altLang="zh-CN" sz="3200"/>
              <a:t>x</a:t>
            </a:r>
            <a:r>
              <a:rPr lang="zh-CN" altLang="en-US" sz="3200"/>
              <a:t>）</a:t>
            </a:r>
            <a:r>
              <a:rPr lang="en-US" altLang="zh-CN" sz="3200"/>
              <a:t>=1,x…x^n-1</a:t>
            </a:r>
            <a:r>
              <a:rPr lang="zh-CN" altLang="en-US" sz="3200"/>
              <a:t>代入方程求精确成立，在测试</a:t>
            </a:r>
            <a:r>
              <a:rPr lang="en-US" altLang="zh-CN" sz="3200"/>
              <a:t>x^n</a:t>
            </a:r>
            <a:r>
              <a:rPr lang="zh-CN" altLang="en-US" sz="3200"/>
              <a:t>时是否精确成立，得到代数精度。如果两点三点系数想不起来了，可以按这种方法求系数。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2019</a:t>
            </a:r>
            <a:r>
              <a:rPr lang="zh-CN" altLang="en-US" sz="3600"/>
              <a:t>春第二题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" y="914400"/>
            <a:ext cx="6644640" cy="3985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" y="4899660"/>
            <a:ext cx="6244590" cy="19462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37560" y="2754630"/>
            <a:ext cx="551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/>
              <a:t>三：最小二乘法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3855" y="1219835"/>
            <a:ext cx="103790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因为非线性公式可以转化为线性公式，所以此处只给出线性拟合公式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" y="2222500"/>
            <a:ext cx="3261360" cy="518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5" y="2740660"/>
            <a:ext cx="4884420" cy="1965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090" y="1902460"/>
            <a:ext cx="5196840" cy="36423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965200" y="1122680"/>
            <a:ext cx="9971405" cy="2387600"/>
          </a:xfrm>
        </p:spPr>
        <p:txBody>
          <a:bodyPr/>
          <a:lstStyle/>
          <a:p>
            <a:r>
              <a:rPr lang="zh-CN"/>
              <a:t>计算方法备考知识点总结</a:t>
            </a: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1514475" y="3721100"/>
            <a:ext cx="9144000" cy="867410"/>
          </a:xfrm>
        </p:spPr>
        <p:txBody>
          <a:bodyPr>
            <a:no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机电学院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学雷锋小组讲师团</a:t>
            </a: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21.11.10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" y="8255"/>
            <a:ext cx="2003425" cy="10267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DC69A7-F427-4761-8C07-C2B02B7A2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91" y="3510280"/>
            <a:ext cx="2879099" cy="3203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8E4DB4-A882-4BCE-BE40-3BE014523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12" y="3470757"/>
            <a:ext cx="2879099" cy="33789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52780"/>
            <a:ext cx="9982835" cy="58889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</a:t>
            </a:r>
            <a:r>
              <a:rPr lang="en-US" sz="3600"/>
              <a:t>21</a:t>
            </a:r>
            <a:r>
              <a:rPr lang="zh-CN" altLang="en-US" sz="3600"/>
              <a:t>秋第三题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14400"/>
            <a:ext cx="6595110" cy="3860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4650105"/>
            <a:ext cx="6594475" cy="2225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945" y="621665"/>
            <a:ext cx="1889760" cy="350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405" y="972185"/>
            <a:ext cx="2948940" cy="883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670" y="1782445"/>
            <a:ext cx="4251960" cy="487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425" y="2359025"/>
            <a:ext cx="2628900" cy="373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0995" y="2732405"/>
            <a:ext cx="2225040" cy="5029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37560" y="2754630"/>
            <a:ext cx="59042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/>
              <a:t>四：线性方程组迭代解法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200025"/>
            <a:ext cx="359664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" y="809625"/>
            <a:ext cx="8686800" cy="5219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080" y="5118735"/>
            <a:ext cx="4556760" cy="1684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42385" y="200025"/>
            <a:ext cx="6337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（</a:t>
            </a:r>
            <a:r>
              <a:rPr lang="en-US" altLang="zh-CN" sz="3600"/>
              <a:t>2020</a:t>
            </a:r>
            <a:r>
              <a:rPr lang="zh-CN" altLang="en-US" sz="3600"/>
              <a:t>秋考过，没见过超过五元的方程组）</a:t>
            </a:r>
            <a:endParaRPr lang="en-US" altLang="zh-CN"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355" y="269240"/>
            <a:ext cx="5964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例题：老师课件上例题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" y="914400"/>
            <a:ext cx="6434455" cy="3756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85" y="1539240"/>
            <a:ext cx="7120255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1297940"/>
            <a:ext cx="10641330" cy="51390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69215"/>
            <a:ext cx="5303520" cy="1722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" y="2708275"/>
            <a:ext cx="9370695" cy="4069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35" y="69215"/>
            <a:ext cx="7405370" cy="26390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70" y="247015"/>
            <a:ext cx="85344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75" y="116205"/>
            <a:ext cx="7780020" cy="3604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4163695"/>
            <a:ext cx="7033260" cy="2705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" y="3691255"/>
            <a:ext cx="5471160" cy="4724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586345" y="2489200"/>
            <a:ext cx="3952240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4000" b="1">
                <a:ea typeface="宋体" panose="02010600030101010101" pitchFamily="2" charset="-122"/>
              </a:rPr>
              <a:t>注意对角占优，调整方程位置。</a:t>
            </a:r>
          </a:p>
          <a:p>
            <a:pPr indent="0"/>
            <a:r>
              <a:rPr lang="zh-CN" sz="4000" b="1">
                <a:ea typeface="宋体" panose="02010600030101010101" pitchFamily="2" charset="-122"/>
              </a:rPr>
              <a:t>（可以用卡西欧计算器进行矩阵计算）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1546860"/>
            <a:ext cx="10927080" cy="3764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867265" y="7258050"/>
            <a:ext cx="2743200" cy="365125"/>
          </a:xfrm>
        </p:spPr>
        <p:txBody>
          <a:bodyPr/>
          <a:lstStyle/>
          <a:p>
            <a:fld id="{909B55FE-0C9E-462D-94A1-3A86B5C1826A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186442" y="1314872"/>
            <a:ext cx="3096344" cy="58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关于考试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606557" y="1899990"/>
            <a:ext cx="7467600" cy="1169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总分</a:t>
            </a:r>
            <a:r>
              <a:rPr lang="en-US" altLang="zh-CN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=</a:t>
            </a:r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平时（</a:t>
            </a:r>
            <a:r>
              <a:rPr lang="en-US" altLang="zh-CN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20%</a:t>
            </a:r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）</a:t>
            </a:r>
            <a:r>
              <a:rPr lang="en-US" altLang="zh-CN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+</a:t>
            </a:r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期末（</a:t>
            </a:r>
            <a:r>
              <a:rPr lang="en-US" altLang="zh-CN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80%</a:t>
            </a:r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）</a:t>
            </a:r>
          </a:p>
          <a:p>
            <a:pPr>
              <a:spcBef>
                <a:spcPct val="50000"/>
              </a:spcBef>
            </a:pPr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期末考试：满分</a:t>
            </a:r>
            <a:r>
              <a:rPr lang="en-US" altLang="zh-CN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80</a:t>
            </a:r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宋体" panose="02010600030101010101" pitchFamily="2" charset="-122"/>
              </a:rPr>
              <a:t>分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318510" y="3738245"/>
            <a:ext cx="5828665" cy="831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考试范围：除了第五章特征值特征向量和其他章节较难内容，剩下的都可能考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49170" y="4705350"/>
            <a:ext cx="7057390" cy="1169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可能题型：大题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道（每个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分）</a:t>
            </a:r>
          </a:p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时间：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120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2019</a:t>
            </a:r>
            <a:r>
              <a:rPr lang="zh-CN" altLang="en-US" sz="3600"/>
              <a:t>秋第四题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" y="914400"/>
            <a:ext cx="7231380" cy="3939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5" y="4853940"/>
            <a:ext cx="5527675" cy="19742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316865"/>
            <a:ext cx="9970770" cy="62249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915" y="158115"/>
            <a:ext cx="7417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三角分解法（近五年未考）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948690"/>
            <a:ext cx="876300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377825"/>
            <a:ext cx="6758940" cy="5981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35" y="1888490"/>
            <a:ext cx="6247130" cy="43605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" y="640715"/>
            <a:ext cx="7780020" cy="57378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509905"/>
            <a:ext cx="5608320" cy="5958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15" y="987425"/>
            <a:ext cx="619506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例题：老师课件习题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841375"/>
            <a:ext cx="6065520" cy="4450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40" y="121285"/>
            <a:ext cx="4762500" cy="441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945" y="4356100"/>
            <a:ext cx="4119245" cy="2357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5581015"/>
            <a:ext cx="5585460" cy="8153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8000" y="2764155"/>
            <a:ext cx="3556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/>
              <a:t>五：范数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" y="1461135"/>
            <a:ext cx="4983480" cy="4701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35" y="91440"/>
            <a:ext cx="7242810" cy="2994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0" y="3005455"/>
            <a:ext cx="7027545" cy="1423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750" y="4429125"/>
            <a:ext cx="3512820" cy="1508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24570" y="5281930"/>
            <a:ext cx="1784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F</a:t>
            </a:r>
            <a:r>
              <a:rPr lang="zh-CN" altLang="en-US" sz="3200"/>
              <a:t>范数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94800" y="662940"/>
            <a:ext cx="2751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最大列列和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387840" y="2180590"/>
            <a:ext cx="2751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最大行列和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8755" y="91440"/>
            <a:ext cx="5862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/>
              <a:t>范数（每年必考）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zh-CN" altLang="en-US" sz="3600">
                <a:sym typeface="+mn-ea"/>
              </a:rPr>
              <a:t>老师课件习题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" y="1032510"/>
            <a:ext cx="6804660" cy="4792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005" y="1130300"/>
            <a:ext cx="5341620" cy="33045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0540" y="1259840"/>
            <a:ext cx="1117092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笔者根据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-2021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秋的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套可能的真题，初步估计了考试题的可能题型：</a:t>
            </a: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插值</a:t>
            </a: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求积</a:t>
            </a: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最小二乘法</a:t>
            </a: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线性方程组迭代解法</a:t>
            </a: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范数</a:t>
            </a: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常微分方程</a:t>
            </a: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数值分析证明题</a:t>
            </a: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迭代法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257087-7F1F-4A1A-8566-4158759F4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66" y="1830103"/>
            <a:ext cx="3374360" cy="495397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428750"/>
            <a:ext cx="70866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55010" y="2840990"/>
            <a:ext cx="56813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/>
              <a:t>六：常微分方程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" y="1264920"/>
            <a:ext cx="11833860" cy="4328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5905" y="5836285"/>
            <a:ext cx="8213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只考单步法，不考多步法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25" y="3636010"/>
            <a:ext cx="7048500" cy="8153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840105"/>
            <a:ext cx="11018520" cy="5821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355" y="269240"/>
            <a:ext cx="6650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欧拉法：近五年只有</a:t>
            </a:r>
            <a:r>
              <a:rPr lang="en-US" altLang="zh-CN" sz="3600"/>
              <a:t>16</a:t>
            </a:r>
            <a:r>
              <a:rPr lang="zh-CN" altLang="en-US" sz="3600"/>
              <a:t>春考过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1294130"/>
            <a:ext cx="7780020" cy="51358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2016</a:t>
            </a:r>
            <a:r>
              <a:rPr lang="zh-CN" altLang="en-US" sz="3600"/>
              <a:t>春第</a:t>
            </a:r>
            <a:r>
              <a:rPr lang="zh-CN" altLang="en-US" sz="3600">
                <a:sym typeface="+mn-ea"/>
              </a:rPr>
              <a:t>七</a:t>
            </a:r>
            <a:r>
              <a:rPr lang="zh-CN" altLang="en-US" sz="3600"/>
              <a:t>题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" y="-26035"/>
            <a:ext cx="4693920" cy="9448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3530" y="1105535"/>
            <a:ext cx="11012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一般会给出四阶迭代公式（我目前没见过考三阶的）</a:t>
            </a:r>
          </a:p>
          <a:p>
            <a:r>
              <a:rPr lang="zh-CN" altLang="en-US" sz="3600"/>
              <a:t>学长的结论：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3049905"/>
            <a:ext cx="10584180" cy="339852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31315" y="2304415"/>
            <a:ext cx="20320" cy="80391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450" y="1832610"/>
            <a:ext cx="682180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0795"/>
            <a:ext cx="7109460" cy="4198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0712"/>
          <a:stretch>
            <a:fillRect/>
          </a:stretch>
        </p:blipFill>
        <p:spPr>
          <a:xfrm>
            <a:off x="6939915" y="75565"/>
            <a:ext cx="5194935" cy="40690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例题：课上笔记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816610"/>
            <a:ext cx="9029700" cy="599313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65" y="1740535"/>
            <a:ext cx="10027920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" y="1194435"/>
            <a:ext cx="7208520" cy="3169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2019</a:t>
            </a:r>
            <a:r>
              <a:rPr lang="zh-CN" altLang="en-US" sz="3600"/>
              <a:t>春第</a:t>
            </a:r>
            <a:r>
              <a:rPr lang="zh-CN" altLang="en-US" sz="3600">
                <a:sym typeface="+mn-ea"/>
              </a:rPr>
              <a:t>七</a:t>
            </a:r>
            <a:r>
              <a:rPr lang="zh-CN" altLang="en-US" sz="3600"/>
              <a:t>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895" y="3629660"/>
            <a:ext cx="3817620" cy="2682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65" y="1840230"/>
            <a:ext cx="5902960" cy="3571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11109_1709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0" y="22225"/>
            <a:ext cx="6823710" cy="68237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55010" y="2840990"/>
            <a:ext cx="56813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/>
              <a:t>七：数值分析证明题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30020" y="1891665"/>
            <a:ext cx="89795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本部分的题目难度不一，证明题一般来自于插值、非线性迭代，建议看看真题，实在做不出来的话可以放弃。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" y="1212850"/>
            <a:ext cx="11103610" cy="509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2019</a:t>
            </a:r>
            <a:r>
              <a:rPr lang="zh-CN" altLang="en-US" sz="3600"/>
              <a:t>春第</a:t>
            </a:r>
            <a:r>
              <a:rPr lang="zh-CN" altLang="en-US" sz="3600">
                <a:sym typeface="+mn-ea"/>
              </a:rPr>
              <a:t>六</a:t>
            </a:r>
            <a:r>
              <a:rPr lang="zh-CN" altLang="en-US" sz="3600"/>
              <a:t>题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2019</a:t>
            </a:r>
            <a:r>
              <a:rPr lang="zh-CN" altLang="en-US" sz="3600"/>
              <a:t>秋第</a:t>
            </a:r>
            <a:r>
              <a:rPr lang="zh-CN" altLang="en-US" sz="3600">
                <a:sym typeface="+mn-ea"/>
              </a:rPr>
              <a:t>八</a:t>
            </a:r>
            <a:r>
              <a:rPr lang="zh-CN" altLang="en-US" sz="3600"/>
              <a:t>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35" y="914400"/>
            <a:ext cx="7383780" cy="58140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" y="1244600"/>
            <a:ext cx="7543800" cy="27584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1186180"/>
            <a:ext cx="11144250" cy="5336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2017</a:t>
            </a:r>
            <a:r>
              <a:rPr lang="zh-CN" altLang="en-US" sz="3600"/>
              <a:t>秋第</a:t>
            </a:r>
            <a:r>
              <a:rPr lang="zh-CN" altLang="en-US" sz="3600">
                <a:sym typeface="+mn-ea"/>
              </a:rPr>
              <a:t>八</a:t>
            </a:r>
            <a:r>
              <a:rPr lang="zh-CN" altLang="en-US" sz="3600"/>
              <a:t>题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55010" y="2840990"/>
            <a:ext cx="56813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/>
              <a:t>八：迭代法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582930"/>
            <a:ext cx="8625840" cy="56921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472440"/>
            <a:ext cx="1099566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15290"/>
            <a:ext cx="11582400" cy="6027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0035" y="2717800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/>
              <a:t>一：插值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790575"/>
            <a:ext cx="5890260" cy="4478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35" y="721995"/>
            <a:ext cx="6145530" cy="46151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2018</a:t>
            </a:r>
            <a:r>
              <a:rPr lang="zh-CN" altLang="en-US" sz="3600"/>
              <a:t>秋第</a:t>
            </a:r>
            <a:r>
              <a:rPr lang="zh-CN" altLang="en-US" sz="3600">
                <a:sym typeface="+mn-ea"/>
              </a:rPr>
              <a:t>八</a:t>
            </a:r>
            <a:r>
              <a:rPr lang="zh-CN" altLang="en-US" sz="3600"/>
              <a:t>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914400"/>
            <a:ext cx="7399020" cy="1684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2598420"/>
            <a:ext cx="7315200" cy="3489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610" y="3797935"/>
            <a:ext cx="6423660" cy="25266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2053590"/>
            <a:ext cx="7909560" cy="27508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2019</a:t>
            </a:r>
            <a:r>
              <a:rPr lang="zh-CN" altLang="en-US" sz="3600"/>
              <a:t>秋第</a:t>
            </a:r>
            <a:r>
              <a:rPr lang="zh-CN" altLang="en-US" sz="3600">
                <a:sym typeface="+mn-ea"/>
              </a:rPr>
              <a:t>四</a:t>
            </a:r>
            <a:r>
              <a:rPr lang="zh-CN" altLang="en-US" sz="3600"/>
              <a:t>题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" y="795020"/>
            <a:ext cx="9364980" cy="5913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355" y="269240"/>
            <a:ext cx="433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例题：</a:t>
            </a:r>
            <a:r>
              <a:rPr lang="en-US" altLang="zh-CN" sz="3600"/>
              <a:t>2016</a:t>
            </a:r>
            <a:r>
              <a:rPr lang="zh-CN" altLang="en-US" sz="3600"/>
              <a:t>秋第</a:t>
            </a:r>
            <a:r>
              <a:rPr lang="zh-CN" altLang="en-US" sz="3600">
                <a:sym typeface="+mn-ea"/>
              </a:rPr>
              <a:t>八</a:t>
            </a:r>
            <a:r>
              <a:rPr lang="zh-CN" altLang="en-US" sz="3600"/>
              <a:t>题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20" y="281940"/>
            <a:ext cx="9281160" cy="629412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1493520"/>
            <a:ext cx="8214360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965200" y="1122680"/>
            <a:ext cx="9971405" cy="2387600"/>
          </a:xfrm>
        </p:spPr>
        <p:txBody>
          <a:bodyPr/>
          <a:lstStyle/>
          <a:p>
            <a:r>
              <a:rPr lang="zh-CN"/>
              <a:t>谢谢大家</a:t>
            </a: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1514475" y="3721100"/>
            <a:ext cx="9144000" cy="867410"/>
          </a:xfrm>
        </p:spPr>
        <p:txBody>
          <a:bodyPr>
            <a:no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机电学院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学雷锋小组讲师团</a:t>
            </a: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21.11.10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" y="8255"/>
            <a:ext cx="2003425" cy="10267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DABA2B-7A1F-405A-970D-48D827659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13" y="1363344"/>
            <a:ext cx="3592865" cy="54864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51F2AC-E8FE-4163-ABD9-C2A48E31B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8" y="1363345"/>
            <a:ext cx="3757065" cy="548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317625"/>
            <a:ext cx="8435340" cy="5128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39441"/>
          <a:stretch>
            <a:fillRect/>
          </a:stretch>
        </p:blipFill>
        <p:spPr>
          <a:xfrm>
            <a:off x="495300" y="196215"/>
            <a:ext cx="11201400" cy="742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705" y="5089525"/>
            <a:ext cx="6286500" cy="1356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" y="817880"/>
            <a:ext cx="3238500" cy="586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1021080"/>
            <a:ext cx="10027920" cy="1752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" y="3359785"/>
            <a:ext cx="7703820" cy="3040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" y="478155"/>
            <a:ext cx="10637520" cy="6103620"/>
          </a:xfrm>
          <a:prstGeom prst="rect">
            <a:avLst/>
          </a:prstGeom>
        </p:spPr>
      </p:pic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679700" y="478155"/>
            <a:ext cx="88620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（差商考的少，仅有</a:t>
            </a:r>
            <a:r>
              <a:rPr lang="en-US" altLang="zh-CN" sz="3200"/>
              <a:t>2003</a:t>
            </a:r>
            <a:r>
              <a:rPr lang="zh-CN" altLang="en-US" sz="3200"/>
              <a:t>年考过，</a:t>
            </a:r>
            <a:r>
              <a:rPr lang="en-US" altLang="zh-CN" sz="3200"/>
              <a:t>15-20</a:t>
            </a:r>
            <a:r>
              <a:rPr lang="zh-CN" altLang="en-US" sz="3200"/>
              <a:t>没考过）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49930" y="3023235"/>
            <a:ext cx="46634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（考的少，</a:t>
            </a:r>
            <a:r>
              <a:rPr lang="en-US" altLang="zh-CN" sz="3200"/>
              <a:t>2004</a:t>
            </a:r>
            <a:r>
              <a:rPr lang="zh-CN" altLang="en-US" sz="3200"/>
              <a:t>年考过）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宽屏</PresentationFormat>
  <Paragraphs>67</Paragraphs>
  <Slides>66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4" baseType="lpstr">
      <vt:lpstr>等线</vt:lpstr>
      <vt:lpstr>微软雅黑</vt:lpstr>
      <vt:lpstr>Arial</vt:lpstr>
      <vt:lpstr>Calibri</vt:lpstr>
      <vt:lpstr>Times New Roman</vt:lpstr>
      <vt:lpstr>Wingdings</vt:lpstr>
      <vt:lpstr>默认设计模板</vt:lpstr>
      <vt:lpstr>Equation.KSEE3</vt:lpstr>
      <vt:lpstr>PowerPoint 演示文稿</vt:lpstr>
      <vt:lpstr>计算方法备考知识点总结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</vt:lpstr>
    </vt:vector>
  </TitlesOfParts>
  <Company>石家庄二中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家靖三角</dc:title>
  <dc:creator>小舍</dc:creator>
  <cp:lastModifiedBy>哈工大网盘计划</cp:lastModifiedBy>
  <cp:revision>1286</cp:revision>
  <cp:lastPrinted>2018-08-28T00:25:00Z</cp:lastPrinted>
  <dcterms:created xsi:type="dcterms:W3CDTF">2016-05-18T20:32:00Z</dcterms:created>
  <dcterms:modified xsi:type="dcterms:W3CDTF">2022-01-09T17:26:54Z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